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65" r:id="rId4"/>
    <p:sldId id="260" r:id="rId5"/>
    <p:sldId id="276" r:id="rId6"/>
    <p:sldId id="272" r:id="rId7"/>
    <p:sldId id="273" r:id="rId8"/>
    <p:sldId id="274" r:id="rId9"/>
    <p:sldId id="275" r:id="rId10"/>
    <p:sldId id="277" r:id="rId11"/>
    <p:sldId id="266" r:id="rId12"/>
    <p:sldId id="264" r:id="rId13"/>
    <p:sldId id="269" r:id="rId14"/>
    <p:sldId id="267" r:id="rId15"/>
    <p:sldId id="270" r:id="rId16"/>
    <p:sldId id="271" r:id="rId17"/>
    <p:sldId id="263" r:id="rId18"/>
    <p:sldId id="268" r:id="rId19"/>
    <p:sldId id="259" r:id="rId20"/>
    <p:sldId id="258" r:id="rId21"/>
    <p:sldId id="261" r:id="rId22"/>
    <p:sldId id="262" r:id="rId23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9B5F6ED-E002-492A-9371-718ED0796B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87B2555C-0B02-46D1-A740-6EAF3D2947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5437CBC-E57E-4BD9-8136-187F0D625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9DD0-81C9-4EB1-9035-57CF94ECA49B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797FA20-08D4-4E37-B807-0DDFC6DB6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D2F8254-E410-4268-A6A9-DD6576A89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2E76-F2FC-4A31-B032-107C4D738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960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988ED1F-02FE-4EFB-AD72-43645F228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F5B73426-6EE1-47A6-8B75-F3B627A787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5641B51-F23A-432A-AD7E-CF63B1490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9DD0-81C9-4EB1-9035-57CF94ECA49B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BDEB85E-57F8-4FD2-8350-FCE1B8853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13F8830-2DB6-43B1-8871-D6A5247C0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2E76-F2FC-4A31-B032-107C4D738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52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E4A897D4-AA7A-468D-8ADF-2AAAB56A69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0E4D4166-B403-423D-9E4D-571607321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9A3BB13-C761-454A-811C-F85E57710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9DD0-81C9-4EB1-9035-57CF94ECA49B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F41C0EC-CF76-483D-83FD-BC49A6862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3924BFD6-C7BB-429D-9D3B-CBCC6135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2E76-F2FC-4A31-B032-107C4D738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3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C0BDC61-C4BA-4069-BA8A-C11A185D8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3B7CF9C-065B-42C5-BDEE-7638C2F01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A2AA506-CE4B-493C-9AA5-2F14170DE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9DD0-81C9-4EB1-9035-57CF94ECA49B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758E9F7-C1B5-4E08-A36A-81AF269C1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FAF78F9-AC1D-47C1-AF9E-BEF211EF6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2E76-F2FC-4A31-B032-107C4D738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073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9540E16-E71E-4AEA-9D8E-9ACE9F5BD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8B52D074-0510-4504-91E9-58CEA46FD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79A2D34-F411-423F-B00E-4D240230F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9DD0-81C9-4EB1-9035-57CF94ECA49B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2F74CD4-A694-4DDE-9A3B-298BAE0FC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7C9EAAF-95B0-45C3-B0B5-2DAD6BD8D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2E76-F2FC-4A31-B032-107C4D738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514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FE5D5B7-DD9F-4361-B50F-7E2A91C76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8B9BEAF-9B2D-461B-BD5E-2B924BEF0D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1BC6BBF2-8B80-468D-936A-285912759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26CCB87F-3407-4F4D-AC54-6ADA0F5A1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9DD0-81C9-4EB1-9035-57CF94ECA49B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B85C103D-86EB-4D46-8276-B9E8705AD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7C504F3A-549C-46C0-83A4-64A4AE6F8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2E76-F2FC-4A31-B032-107C4D738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024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434DD09-8692-4E45-994E-A2EBC60C2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5CE2D765-9F36-4B08-905B-533D954E60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2E05B582-A567-4732-8E51-DA8537B827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95C13462-F413-4AA4-B305-49B4CA938E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77CB6175-BB1D-4294-A20C-67E6906B1D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D9E51D38-717D-4D63-9980-69E0DE402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9DD0-81C9-4EB1-9035-57CF94ECA49B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18F05698-1006-422D-8DB9-CEFF5C92F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7A3F8D9E-0ED2-4675-A8C3-3E2E1A207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2E76-F2FC-4A31-B032-107C4D738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953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F0FC93F-3FD0-4A52-A8E7-E55F9108E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B76701C4-D8CE-4447-ADC6-15E16EB73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9DD0-81C9-4EB1-9035-57CF94ECA49B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1EE4E4E1-AC8A-4B66-9ACA-DFC5C7F6B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9DE3D7A3-2549-4E64-B0FD-086F6A091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2E76-F2FC-4A31-B032-107C4D738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877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9D8351E4-618D-455A-942C-BD95EB97B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9DD0-81C9-4EB1-9035-57CF94ECA49B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247919BC-5E79-4F82-B3E0-BA3AE41D7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4B081845-52C9-43DE-A55F-4F69828D5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2E76-F2FC-4A31-B032-107C4D738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600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C43D22C-5FEC-4D17-B084-792693A23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008CD54-0EA3-4F3E-887F-DF318FDCE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41997087-77A7-4AD5-951B-858E59534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F3E6C8AF-B820-4D16-A442-505E828F5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9DD0-81C9-4EB1-9035-57CF94ECA49B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FA7DE383-378B-4E23-B272-2E899D194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B75FE3AB-F150-4280-9CE5-47B48AF93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2E76-F2FC-4A31-B032-107C4D738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093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E756556-A6E1-4A12-8929-7ADF7F25E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687EFC7C-514A-4BF6-9B35-40EE313BFB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7EBA0317-C80F-4834-8A17-042C54339D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03398613-21B0-42D2-B8A3-47E1616B4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89DD0-81C9-4EB1-9035-57CF94ECA49B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AE006C60-2383-46A7-87A6-6EDD5BFE3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E8913D1C-95A8-44B5-B3E2-02AFCCF1B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A2E76-F2FC-4A31-B032-107C4D738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406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8F7EC99B-6AF9-4C51-A2E4-1A616A7B5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EB8FE998-0BE3-4426-A598-70319479B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98ECBEF-7DF6-4196-B702-C13F64F96A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89DD0-81C9-4EB1-9035-57CF94ECA49B}" type="datetimeFigureOut">
              <a:rPr lang="en-US" smtClean="0"/>
              <a:t>10/29/2021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D0D388E-1961-4759-86BC-91CD4FC4E1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98622BA-4740-409E-ADD7-2FE5CA24A1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A2E76-F2FC-4A31-B032-107C4D738E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82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E15DCD3-37C2-4B91-A543-D1AB01BCE7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6545" y="1122363"/>
            <a:ext cx="10788073" cy="2387600"/>
          </a:xfrm>
        </p:spPr>
        <p:txBody>
          <a:bodyPr>
            <a:normAutofit/>
          </a:bodyPr>
          <a:lstStyle/>
          <a:p>
            <a:r>
              <a:rPr lang="he-IL" sz="8800" dirty="0"/>
              <a:t>תלמידים מובילים שינוי</a:t>
            </a:r>
            <a:endParaRPr lang="en-US" sz="8800" dirty="0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8DC74706-407D-43FC-B282-318D930F99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988434"/>
          </a:xfrm>
        </p:spPr>
        <p:txBody>
          <a:bodyPr>
            <a:normAutofit/>
          </a:bodyPr>
          <a:lstStyle/>
          <a:p>
            <a:r>
              <a:rPr lang="he-IL" sz="6000" dirty="0"/>
              <a:t>לעבר בה"ס העתיד</a:t>
            </a:r>
            <a:endParaRPr lang="en-US" sz="6000" dirty="0"/>
          </a:p>
        </p:txBody>
      </p:sp>
      <p:sp>
        <p:nvSpPr>
          <p:cNvPr id="4" name="כותרת משנה 2">
            <a:extLst>
              <a:ext uri="{FF2B5EF4-FFF2-40B4-BE49-F238E27FC236}">
                <a16:creationId xmlns:a16="http://schemas.microsoft.com/office/drawing/2014/main" id="{6C8ECEF9-A45B-49EA-8258-684E23C4C6AF}"/>
              </a:ext>
            </a:extLst>
          </p:cNvPr>
          <p:cNvSpPr txBox="1">
            <a:spLocks/>
          </p:cNvSpPr>
          <p:nvPr/>
        </p:nvSpPr>
        <p:spPr>
          <a:xfrm>
            <a:off x="1524000" y="4747203"/>
            <a:ext cx="9144000" cy="988434"/>
          </a:xfrm>
          <a:prstGeom prst="rect">
            <a:avLst/>
          </a:prstGeom>
        </p:spPr>
        <p:txBody>
          <a:bodyPr vert="horz" lIns="91440" tIns="45720" rIns="91440" bIns="45720" rtlCol="1">
            <a:normAutofit fontScale="55000" lnSpcReduction="20000"/>
          </a:bodyPr>
          <a:lstStyle>
            <a:lvl1pPr marL="0" indent="0" algn="ct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6000" dirty="0"/>
              <a:t>מובילים: משתתפי קמפוס חוסן ולעשות חיים</a:t>
            </a:r>
          </a:p>
          <a:p>
            <a:r>
              <a:rPr lang="he-IL" sz="6000" dirty="0"/>
              <a:t>יוחאי, ערן שחר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931895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F506F12-BD87-46BA-87B5-53348B932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בקשות / צרכים לדוגמא:</a:t>
            </a:r>
            <a:endParaRPr lang="en-US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C7020DE-B71C-4E54-B1A3-9EF882631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/>
              <a:t>דיבור על הורדת לחץ ממבחנים ובגרויות כבר עכשיו בכיתה ז'. </a:t>
            </a:r>
          </a:p>
          <a:p>
            <a:r>
              <a:rPr lang="he-IL" dirty="0"/>
              <a:t>הבנה, שהצלחה היא פי 100 יותר מורכבת, מרק ציונים ובגרויות</a:t>
            </a:r>
          </a:p>
          <a:p>
            <a:r>
              <a:rPr lang="he-IL" dirty="0"/>
              <a:t>לא להגיד שרק מי שיש לו בגרויות יצליח בחיים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162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C08269-D3FF-4863-A9A2-57C26AEFA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04766"/>
          </a:xfrm>
        </p:spPr>
        <p:txBody>
          <a:bodyPr>
            <a:normAutofit/>
          </a:bodyPr>
          <a:lstStyle/>
          <a:p>
            <a:pPr algn="ctr"/>
            <a:r>
              <a:rPr lang="he-IL" sz="9600" b="1" dirty="0"/>
              <a:t>שלב 2</a:t>
            </a:r>
            <a:br>
              <a:rPr lang="he-IL" sz="9600" dirty="0"/>
            </a:br>
            <a:r>
              <a:rPr lang="he-IL" sz="9600" dirty="0"/>
              <a:t>לנתח את הבעיות/צרכים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945373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F41A4D4-EC1A-41D8-91C3-6D1C6A247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11166"/>
          </a:xfrm>
        </p:spPr>
        <p:txBody>
          <a:bodyPr/>
          <a:lstStyle/>
          <a:p>
            <a:pPr algn="ctr"/>
            <a:r>
              <a:rPr lang="he-IL" dirty="0"/>
              <a:t>כשמדברים על "הפרעה" של ילדים בכיתה</a:t>
            </a:r>
            <a:br>
              <a:rPr lang="he-IL" dirty="0"/>
            </a:br>
            <a:r>
              <a:rPr lang="he-IL" dirty="0"/>
              <a:t>אולי במקום למנוע את ההפרעה או להעניש עליה</a:t>
            </a:r>
            <a:br>
              <a:rPr lang="he-IL" dirty="0"/>
            </a:br>
            <a:r>
              <a:rPr lang="he-IL" dirty="0"/>
              <a:t>שווה לבדוק טוב טוב טוב</a:t>
            </a:r>
            <a:br>
              <a:rPr lang="he-IL" dirty="0"/>
            </a:br>
            <a:r>
              <a:rPr lang="he-IL" b="1" dirty="0"/>
              <a:t>למה </a:t>
            </a:r>
            <a:r>
              <a:rPr lang="en-US" b="1" dirty="0"/>
              <a:t>Why</a:t>
            </a:r>
            <a:r>
              <a:rPr lang="he-IL" b="1" dirty="0"/>
              <a:t> משהו קורה</a:t>
            </a:r>
            <a:br>
              <a:rPr lang="he-IL" dirty="0"/>
            </a:br>
            <a:r>
              <a:rPr lang="he-IL" dirty="0"/>
              <a:t>מה </a:t>
            </a:r>
            <a:r>
              <a:rPr lang="he-IL" b="1" dirty="0"/>
              <a:t>הסיבה/סיבות </a:t>
            </a:r>
            <a:r>
              <a:rPr lang="he-IL" dirty="0"/>
              <a:t>– להפרעה</a:t>
            </a:r>
            <a:br>
              <a:rPr lang="he-IL" dirty="0"/>
            </a:br>
            <a:r>
              <a:rPr lang="he-IL" dirty="0"/>
              <a:t>כשיודעים מה הסיבה (</a:t>
            </a:r>
            <a:r>
              <a:rPr lang="he-IL" b="1" dirty="0"/>
              <a:t>שורש, גורם</a:t>
            </a:r>
            <a:r>
              <a:rPr lang="he-IL" dirty="0"/>
              <a:t>, טריגר) למשהו</a:t>
            </a:r>
            <a:br>
              <a:rPr lang="he-IL" dirty="0"/>
            </a:br>
            <a:r>
              <a:rPr lang="he-IL" dirty="0"/>
              <a:t>אז מצליחים לטפל בו. למצוא פתרונות</a:t>
            </a:r>
            <a:br>
              <a:rPr lang="he-IL" dirty="0"/>
            </a:br>
            <a:br>
              <a:rPr lang="he-IL" dirty="0"/>
            </a:br>
            <a:r>
              <a:rPr lang="he-IL" dirty="0"/>
              <a:t>נאמר על ידי תלמיד מדהים בכיתה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828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633F0DC-305E-47D1-BB95-B2FD4CD10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OK</a:t>
            </a:r>
            <a:r>
              <a:rPr lang="he-IL" dirty="0"/>
              <a:t> לא להעניש. אבל מה מורה אמור לעשות </a:t>
            </a:r>
            <a:r>
              <a:rPr lang="he-IL" dirty="0" err="1"/>
              <a:t>כש</a:t>
            </a:r>
            <a:r>
              <a:rPr lang="he-IL" dirty="0"/>
              <a:t>?</a:t>
            </a:r>
            <a:endParaRPr lang="en-US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61DA8C5-A306-4AC9-8DF7-F45C09B6D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5491" y="1825625"/>
            <a:ext cx="3558308" cy="4351338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he-IL" dirty="0"/>
              <a:t>זורקים עטים / ניירות</a:t>
            </a:r>
          </a:p>
          <a:p>
            <a:r>
              <a:rPr lang="he-IL" dirty="0"/>
              <a:t>מקללים</a:t>
            </a:r>
          </a:p>
          <a:p>
            <a:r>
              <a:rPr lang="he-IL" dirty="0"/>
              <a:t>רגליים על הכיסא</a:t>
            </a:r>
          </a:p>
          <a:p>
            <a:r>
              <a:rPr lang="he-IL" dirty="0"/>
              <a:t>יוצאים נכנסים</a:t>
            </a:r>
          </a:p>
          <a:p>
            <a:r>
              <a:rPr lang="he-IL" dirty="0"/>
              <a:t>מאחרים</a:t>
            </a:r>
          </a:p>
          <a:p>
            <a:r>
              <a:rPr lang="he-IL" dirty="0"/>
              <a:t>לא מבצעים משימות</a:t>
            </a:r>
          </a:p>
          <a:p>
            <a:r>
              <a:rPr lang="he-IL" dirty="0"/>
              <a:t>נרדמים על כיסא</a:t>
            </a:r>
          </a:p>
          <a:p>
            <a:r>
              <a:rPr lang="he-IL" dirty="0"/>
              <a:t>הצקות</a:t>
            </a:r>
          </a:p>
          <a:p>
            <a:r>
              <a:rPr lang="he-IL" dirty="0"/>
              <a:t>אלימות / מכות</a:t>
            </a:r>
          </a:p>
        </p:txBody>
      </p:sp>
      <p:sp>
        <p:nvSpPr>
          <p:cNvPr id="4" name="מציין מיקום תוכן 2">
            <a:extLst>
              <a:ext uri="{FF2B5EF4-FFF2-40B4-BE49-F238E27FC236}">
                <a16:creationId xmlns:a16="http://schemas.microsoft.com/office/drawing/2014/main" id="{AA76284B-F17D-4EC5-BDC0-A6F9DAFBA49F}"/>
              </a:ext>
            </a:extLst>
          </p:cNvPr>
          <p:cNvSpPr txBox="1">
            <a:spLocks/>
          </p:cNvSpPr>
          <p:nvPr/>
        </p:nvSpPr>
        <p:spPr>
          <a:xfrm>
            <a:off x="588822" y="1825625"/>
            <a:ext cx="3004127" cy="435133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b="1" dirty="0"/>
              <a:t>תלמידים הציעו:</a:t>
            </a:r>
          </a:p>
          <a:p>
            <a:r>
              <a:rPr lang="he-IL" dirty="0"/>
              <a:t>עד 3 אזהרות</a:t>
            </a:r>
          </a:p>
          <a:p>
            <a:r>
              <a:rPr lang="he-IL" dirty="0"/>
              <a:t>ואז ביצוע / עונש</a:t>
            </a:r>
          </a:p>
          <a:p>
            <a:r>
              <a:rPr lang="he-IL" dirty="0"/>
              <a:t>ואז השעיה</a:t>
            </a:r>
          </a:p>
        </p:txBody>
      </p:sp>
      <p:sp>
        <p:nvSpPr>
          <p:cNvPr id="5" name="מציין מיקום תוכן 2">
            <a:extLst>
              <a:ext uri="{FF2B5EF4-FFF2-40B4-BE49-F238E27FC236}">
                <a16:creationId xmlns:a16="http://schemas.microsoft.com/office/drawing/2014/main" id="{BA36D106-717C-41FF-AA5F-0776FE231BEF}"/>
              </a:ext>
            </a:extLst>
          </p:cNvPr>
          <p:cNvSpPr txBox="1">
            <a:spLocks/>
          </p:cNvSpPr>
          <p:nvPr/>
        </p:nvSpPr>
        <p:spPr>
          <a:xfrm>
            <a:off x="4192156" y="1809606"/>
            <a:ext cx="3004127" cy="435133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b="1" dirty="0"/>
              <a:t>המורים מותשים</a:t>
            </a:r>
          </a:p>
          <a:p>
            <a:pPr marL="0" indent="0">
              <a:buNone/>
            </a:pPr>
            <a:r>
              <a:rPr lang="he-IL" b="1" dirty="0"/>
              <a:t>גמורים</a:t>
            </a:r>
          </a:p>
          <a:p>
            <a:r>
              <a:rPr lang="he-IL" dirty="0"/>
              <a:t>כ 20 תלמידים מפריעים בשיעור</a:t>
            </a:r>
          </a:p>
          <a:p>
            <a:r>
              <a:rPr lang="he-IL" dirty="0"/>
              <a:t>כל תלמיד 5 פעמים</a:t>
            </a:r>
          </a:p>
          <a:p>
            <a:r>
              <a:rPr lang="he-IL" b="1" dirty="0"/>
              <a:t>כ 100 הפרעות וצעקות בשיעור</a:t>
            </a:r>
          </a:p>
        </p:txBody>
      </p:sp>
      <p:sp>
        <p:nvSpPr>
          <p:cNvPr id="6" name="חץ: ימינה 5">
            <a:extLst>
              <a:ext uri="{FF2B5EF4-FFF2-40B4-BE49-F238E27FC236}">
                <a16:creationId xmlns:a16="http://schemas.microsoft.com/office/drawing/2014/main" id="{E9E37A71-0CCF-4CFA-884B-EA89FE7D4E78}"/>
              </a:ext>
            </a:extLst>
          </p:cNvPr>
          <p:cNvSpPr/>
          <p:nvPr/>
        </p:nvSpPr>
        <p:spPr>
          <a:xfrm rot="10800000">
            <a:off x="7211290" y="3347966"/>
            <a:ext cx="508000" cy="12746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חץ: ימינה 6">
            <a:extLst>
              <a:ext uri="{FF2B5EF4-FFF2-40B4-BE49-F238E27FC236}">
                <a16:creationId xmlns:a16="http://schemas.microsoft.com/office/drawing/2014/main" id="{04708A99-9134-4B94-9D05-DC587A4019F9}"/>
              </a:ext>
            </a:extLst>
          </p:cNvPr>
          <p:cNvSpPr/>
          <p:nvPr/>
        </p:nvSpPr>
        <p:spPr>
          <a:xfrm rot="10800000">
            <a:off x="3638552" y="3347966"/>
            <a:ext cx="508000" cy="12746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952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C08269-D3FF-4863-A9A2-57C26AEFA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04766"/>
          </a:xfrm>
        </p:spPr>
        <p:txBody>
          <a:bodyPr>
            <a:normAutofit/>
          </a:bodyPr>
          <a:lstStyle/>
          <a:p>
            <a:pPr algn="ctr"/>
            <a:r>
              <a:rPr lang="he-IL" sz="9600" b="1" dirty="0"/>
              <a:t>שלב 3</a:t>
            </a:r>
            <a:br>
              <a:rPr lang="he-IL" sz="9600" dirty="0"/>
            </a:br>
            <a:r>
              <a:rPr lang="he-IL" sz="9600" dirty="0"/>
              <a:t>הובלת</a:t>
            </a:r>
            <a:br>
              <a:rPr lang="he-IL" sz="9600" dirty="0"/>
            </a:br>
            <a:r>
              <a:rPr lang="he-IL" sz="9600" dirty="0"/>
              <a:t>שינוי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503214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D892AAE-04EA-4D07-A7D8-94B987B1D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11166"/>
          </a:xfrm>
        </p:spPr>
        <p:txBody>
          <a:bodyPr>
            <a:normAutofit/>
          </a:bodyPr>
          <a:lstStyle/>
          <a:p>
            <a:pPr algn="ctr"/>
            <a:r>
              <a:rPr lang="he-IL" b="1" dirty="0"/>
              <a:t>לחפש ולמצוא מורה מקשיב</a:t>
            </a:r>
            <a:br>
              <a:rPr lang="he-IL" b="1" dirty="0"/>
            </a:br>
            <a:r>
              <a:rPr lang="he-IL" b="1" dirty="0"/>
              <a:t>שמוכן לצאת אתכם התלמידים</a:t>
            </a:r>
            <a:br>
              <a:rPr lang="he-IL" b="1" dirty="0"/>
            </a:br>
            <a:r>
              <a:rPr lang="he-IL" b="1" dirty="0"/>
              <a:t>למסע/דרך של שינוי</a:t>
            </a:r>
            <a:br>
              <a:rPr lang="he-IL" dirty="0"/>
            </a:br>
            <a:r>
              <a:rPr lang="he-IL" dirty="0"/>
              <a:t>מישהו שיקשיב לצרכים שלכם. ירשום אותם</a:t>
            </a:r>
            <a:br>
              <a:rPr lang="he-IL" dirty="0"/>
            </a:br>
            <a:r>
              <a:rPr lang="he-IL" dirty="0"/>
              <a:t>ויציג את הנושאים להנהלה</a:t>
            </a:r>
            <a:br>
              <a:rPr lang="he-IL" dirty="0"/>
            </a:br>
            <a:r>
              <a:rPr lang="he-IL" dirty="0"/>
              <a:t>גם אם הדברים לא פשוטים לשמוע</a:t>
            </a:r>
            <a:br>
              <a:rPr lang="he-IL" dirty="0"/>
            </a:br>
            <a:br>
              <a:rPr lang="he-IL" dirty="0"/>
            </a:br>
            <a:r>
              <a:rPr lang="he-IL" dirty="0"/>
              <a:t>למצוא מישהו שמייצג אתכם (: באהבה</a:t>
            </a:r>
            <a:br>
              <a:rPr lang="he-IL" dirty="0"/>
            </a:br>
            <a:r>
              <a:rPr lang="he-IL" dirty="0"/>
              <a:t>לטובת על המערכת </a:t>
            </a:r>
            <a:br>
              <a:rPr lang="he-IL" dirty="0"/>
            </a:br>
            <a:r>
              <a:rPr lang="he-IL" b="1" dirty="0"/>
              <a:t>הטוב שלכם (התלמידים) = הטוב שלנו (בית הספר)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71445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D892AAE-04EA-4D07-A7D8-94B987B1D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11166"/>
          </a:xfrm>
        </p:spPr>
        <p:txBody>
          <a:bodyPr>
            <a:normAutofit/>
          </a:bodyPr>
          <a:lstStyle/>
          <a:p>
            <a:pPr algn="ctr"/>
            <a:r>
              <a:rPr lang="he-IL" sz="5400" b="1" dirty="0"/>
              <a:t>כל תלמיד יכול להיות </a:t>
            </a:r>
            <a:br>
              <a:rPr lang="he-IL" sz="5400" b="1" dirty="0"/>
            </a:br>
            <a:r>
              <a:rPr lang="he-IL" sz="5400" b="1" dirty="0"/>
              <a:t>הנציג של עצמו</a:t>
            </a:r>
            <a:br>
              <a:rPr lang="he-IL" sz="5400" b="1" dirty="0"/>
            </a:br>
            <a:r>
              <a:rPr lang="he-IL" sz="5400" b="1" dirty="0"/>
              <a:t>מועצת התלמידים</a:t>
            </a:r>
            <a:br>
              <a:rPr lang="he-IL" sz="5400" b="1" dirty="0"/>
            </a:br>
            <a:r>
              <a:rPr lang="he-IL" sz="5400" b="1" dirty="0"/>
              <a:t>גם יכולה להיות הנציג שלכם</a:t>
            </a:r>
            <a:br>
              <a:rPr lang="he-IL" b="1" dirty="0"/>
            </a:br>
            <a:br>
              <a:rPr lang="he-IL" b="1" dirty="0"/>
            </a:br>
            <a:r>
              <a:rPr lang="he-IL" dirty="0"/>
              <a:t>צריך ללמוד להציג נושא</a:t>
            </a:r>
            <a:br>
              <a:rPr lang="he-IL" dirty="0"/>
            </a:br>
            <a:r>
              <a:rPr lang="he-IL" dirty="0"/>
              <a:t>ולדחוף אותו לסדר עדיפות גבוה</a:t>
            </a:r>
            <a:br>
              <a:rPr lang="he-IL" dirty="0"/>
            </a:br>
            <a:r>
              <a:rPr lang="he-IL" dirty="0"/>
              <a:t>עד טיפול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1531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473E065-12FA-4103-863B-FF99F59AE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להכיר שלבים של הובלת שינוי = להצליח ליישמו</a:t>
            </a:r>
            <a:endParaRPr lang="en-US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E938430-B33A-49DD-B953-FE485D759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e-IL" dirty="0"/>
              <a:t>אמונה, להתחיל עם זה (שמגיעה מניסיון וידע בהובלת שינויים)</a:t>
            </a:r>
          </a:p>
          <a:p>
            <a:pPr marL="514350" indent="-514350">
              <a:buFont typeface="+mj-lt"/>
              <a:buAutoNum type="arabicPeriod"/>
            </a:pPr>
            <a:r>
              <a:rPr lang="he-IL" dirty="0"/>
              <a:t>בניית טיעון / צורך / דרך השכנוע</a:t>
            </a:r>
          </a:p>
          <a:p>
            <a:pPr marL="514350" indent="-514350">
              <a:buFont typeface="+mj-lt"/>
              <a:buAutoNum type="arabicPeriod"/>
            </a:pPr>
            <a:r>
              <a:rPr lang="he-IL" dirty="0"/>
              <a:t>בניית המסר בצורה מסודרת הגיונית כולל התועלת שתצא מהשינוי</a:t>
            </a:r>
          </a:p>
          <a:p>
            <a:pPr marL="514350" indent="-514350">
              <a:buFont typeface="+mj-lt"/>
              <a:buAutoNum type="arabicPeriod"/>
            </a:pPr>
            <a:r>
              <a:rPr lang="he-IL" dirty="0"/>
              <a:t>קבוצת תמיכה. צוות ביצוע. כוח של קבוצה שדוחפת אחד את השני</a:t>
            </a:r>
          </a:p>
          <a:p>
            <a:pPr marL="514350" indent="-514350">
              <a:buFont typeface="+mj-lt"/>
              <a:buAutoNum type="arabicPeriod"/>
            </a:pPr>
            <a:r>
              <a:rPr lang="he-IL" dirty="0"/>
              <a:t>לקפוץ למים. לעשות. לבצע. כולל הסיכון שיש בזה</a:t>
            </a:r>
          </a:p>
          <a:p>
            <a:pPr marL="514350" indent="-514350">
              <a:buFont typeface="+mj-lt"/>
              <a:buAutoNum type="arabicPeriod"/>
            </a:pPr>
            <a:r>
              <a:rPr lang="he-IL" dirty="0"/>
              <a:t>התמדה. לא להרים ידיים</a:t>
            </a:r>
          </a:p>
          <a:p>
            <a:pPr marL="514350" indent="-514350">
              <a:buFont typeface="+mj-lt"/>
              <a:buAutoNum type="arabicPeriod"/>
            </a:pPr>
            <a:r>
              <a:rPr lang="he-IL" dirty="0"/>
              <a:t>מדידת תוצאות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6757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B0C1EC0-CB19-4417-AE00-83018D90F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למה שיקשיבו לך? מתי מקשיבים לאנשים?</a:t>
            </a:r>
            <a:endParaRPr lang="en-US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30B6AFF-D50A-4628-8603-FCC1941D6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e-IL" dirty="0"/>
              <a:t>כשיש כריזמה (ידע + שפת גוף)</a:t>
            </a:r>
          </a:p>
          <a:p>
            <a:pPr lvl="1"/>
            <a:r>
              <a:rPr lang="he-IL" sz="2800" dirty="0"/>
              <a:t>עמידת פיסוק + ידיים מביעות + פעירת עיניים + טון מתנגד</a:t>
            </a:r>
          </a:p>
          <a:p>
            <a:pPr marL="514350" indent="-514350">
              <a:buFont typeface="+mj-lt"/>
              <a:buAutoNum type="arabicPeriod"/>
            </a:pPr>
            <a:r>
              <a:rPr lang="he-IL" dirty="0"/>
              <a:t>כשיש אומץ להגיד דברים אוטנטיים</a:t>
            </a:r>
          </a:p>
          <a:p>
            <a:pPr marL="514350" indent="-514350">
              <a:buFont typeface="+mj-lt"/>
              <a:buAutoNum type="arabicPeriod"/>
            </a:pPr>
            <a:r>
              <a:rPr lang="he-IL" dirty="0"/>
              <a:t>כשיודעים לנסח דברים</a:t>
            </a:r>
          </a:p>
          <a:p>
            <a:pPr marL="514350" indent="-514350">
              <a:buFont typeface="+mj-lt"/>
              <a:buAutoNum type="arabicPeriod"/>
            </a:pPr>
            <a:r>
              <a:rPr lang="he-IL" dirty="0"/>
              <a:t>כשרושמים, מדפיסים, מכינים מסמך ראוי</a:t>
            </a:r>
          </a:p>
        </p:txBody>
      </p:sp>
    </p:spTree>
    <p:extLst>
      <p:ext uri="{BB962C8B-B14F-4D97-AF65-F5344CB8AC3E}">
        <p14:creationId xmlns:p14="http://schemas.microsoft.com/office/powerpoint/2010/main" val="1098233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תמונה 6">
            <a:extLst>
              <a:ext uri="{FF2B5EF4-FFF2-40B4-BE49-F238E27FC236}">
                <a16:creationId xmlns:a16="http://schemas.microsoft.com/office/drawing/2014/main" id="{0A62B7A9-1FEA-40BD-878A-AE5B93273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40364"/>
            <a:ext cx="3357277" cy="3717636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74D33013-3DA1-435A-B030-8A1BAAECC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התמדה = להתכונן ל 30 פעם לקבל "לא"</a:t>
            </a:r>
            <a:endParaRPr lang="en-US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C8EE0F2-8EDF-40E0-902F-B05168637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/>
              <a:t>יגידו לי "לא", ואני בכל זאת </a:t>
            </a:r>
            <a:r>
              <a:rPr lang="he-IL" b="1" dirty="0"/>
              <a:t>אציע שוב ושוב </a:t>
            </a:r>
            <a:r>
              <a:rPr lang="he-IL" dirty="0"/>
              <a:t>(בדרכים שונות)</a:t>
            </a:r>
          </a:p>
          <a:p>
            <a:r>
              <a:rPr lang="he-IL" dirty="0"/>
              <a:t>יגידו לי "לא עכשיו", ואני אשאל "</a:t>
            </a:r>
            <a:r>
              <a:rPr lang="he-IL" b="1" dirty="0"/>
              <a:t>מתי כן?" </a:t>
            </a:r>
            <a:r>
              <a:rPr lang="he-IL" dirty="0"/>
              <a:t>בעוד שבוע? חודש? שנה?</a:t>
            </a:r>
          </a:p>
          <a:p>
            <a:r>
              <a:rPr lang="he-IL" dirty="0"/>
              <a:t>יגידו לי "אין כסף" ואני אחפש </a:t>
            </a:r>
            <a:r>
              <a:rPr lang="he-IL" b="1" dirty="0"/>
              <a:t>דרך לעשות דברים בזול</a:t>
            </a:r>
          </a:p>
          <a:p>
            <a:r>
              <a:rPr lang="he-IL" dirty="0"/>
              <a:t>יגידו לי "יש בעיות עם זה" ואני אנסה למצוא </a:t>
            </a:r>
            <a:r>
              <a:rPr lang="he-IL" b="1" dirty="0"/>
              <a:t>לכל בעיה פתרון</a:t>
            </a:r>
          </a:p>
          <a:p>
            <a:r>
              <a:rPr lang="he-IL" dirty="0"/>
              <a:t>יגידו לי "לא" ואני אציע: "</a:t>
            </a:r>
            <a:r>
              <a:rPr lang="he-IL" b="1" dirty="0"/>
              <a:t>בואו נעשה ניסוי קטן וקצר</a:t>
            </a:r>
            <a:r>
              <a:rPr lang="he-IL" dirty="0"/>
              <a:t>" </a:t>
            </a:r>
          </a:p>
          <a:p>
            <a:pPr marL="0" indent="0">
              <a:buNone/>
            </a:pPr>
            <a:r>
              <a:rPr lang="he-IL" dirty="0"/>
              <a:t>   ונראה מה קורה. אולי זה עובד, ואולי זה לא.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825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1D3D14F-0452-4EE3-BF0B-C9931E225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מטרות הפרויקט</a:t>
            </a:r>
            <a:endParaRPr lang="en-US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EB5466F-5821-4CF9-B147-3B6EF1FA7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e-IL" dirty="0"/>
              <a:t>ללמוד, ולהתאמן, בהובלת שינוי. מנהיגות לשינוי</a:t>
            </a:r>
          </a:p>
          <a:p>
            <a:pPr marL="514350" indent="-514350">
              <a:buFont typeface="+mj-lt"/>
              <a:buAutoNum type="arabicPeriod"/>
            </a:pPr>
            <a:endParaRPr lang="he-IL" dirty="0"/>
          </a:p>
          <a:p>
            <a:pPr marL="514350" indent="-514350">
              <a:buFont typeface="+mj-lt"/>
              <a:buAutoNum type="arabicPeriod"/>
            </a:pPr>
            <a:r>
              <a:rPr lang="he-IL" dirty="0"/>
              <a:t>הגברת אומץ להגיד דעתך, ואומץ לחשוב על עתיד טוב יותר לעולם ולאדם</a:t>
            </a:r>
          </a:p>
          <a:p>
            <a:pPr marL="514350" indent="-514350">
              <a:buFont typeface="+mj-lt"/>
              <a:buAutoNum type="arabicPeriod"/>
            </a:pPr>
            <a:endParaRPr lang="he-IL" dirty="0"/>
          </a:p>
          <a:p>
            <a:pPr marL="514350" indent="-514350">
              <a:buFont typeface="+mj-lt"/>
              <a:buAutoNum type="arabicPeriod"/>
            </a:pPr>
            <a:r>
              <a:rPr lang="he-IL" dirty="0"/>
              <a:t>אומץ = מרכיב מנבא הצלחה בחיים. כלומר הפרויקט הזה תומך בהצלחה של התלמידים בחיים</a:t>
            </a:r>
          </a:p>
          <a:p>
            <a:pPr marL="514350" indent="-514350">
              <a:buFont typeface="+mj-lt"/>
              <a:buAutoNum type="arabicPeriod"/>
            </a:pPr>
            <a:endParaRPr lang="he-IL" dirty="0"/>
          </a:p>
          <a:p>
            <a:pPr marL="514350" indent="-514350">
              <a:buFont typeface="+mj-lt"/>
              <a:buAutoNum type="arabicPeriod"/>
            </a:pPr>
            <a:r>
              <a:rPr lang="he-IL" dirty="0"/>
              <a:t>הגברת אמונה, שאפשר להשיג דברים, למרות שנראה שאי אפשר להשיג אותם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3070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0C82B59-FEE4-4113-A82E-25CE650A6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אמרו לי "תהיה מציאותי"</a:t>
            </a:r>
            <a:endParaRPr lang="en-US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9A45026-E908-4438-BFFF-769CD76C0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5964" y="1825625"/>
            <a:ext cx="9127836" cy="4351338"/>
          </a:xfrm>
        </p:spPr>
        <p:txBody>
          <a:bodyPr/>
          <a:lstStyle/>
          <a:p>
            <a:r>
              <a:rPr lang="en-US" dirty="0"/>
              <a:t>OK</a:t>
            </a:r>
            <a:r>
              <a:rPr lang="he-IL" dirty="0"/>
              <a:t>. אני אהיה ריאלי. הגיוני. אבל במילים "להיות מציאותי" חבוי איזה סרקסטיות או ייאוש (</a:t>
            </a:r>
            <a:r>
              <a:rPr lang="en-US" dirty="0"/>
              <a:t>get real</a:t>
            </a:r>
            <a:r>
              <a:rPr lang="he-IL" dirty="0"/>
              <a:t>) של "זה לא יקרה".</a:t>
            </a:r>
          </a:p>
          <a:p>
            <a:r>
              <a:rPr lang="he-IL" dirty="0"/>
              <a:t>כל הגדולים בעולם ובישראל, שעשו דברים משמעותיים בהמון תחומים: חלל, חקלאות, סייבר, פלסטיק, ביגוד, ... לא היו מציאותיים. הם היו חולמים. אם היו "מציאותיים" ביחד לאותה תקופה, מה שהמציאו, ובנו, לא היה קורה.</a:t>
            </a:r>
          </a:p>
          <a:p>
            <a:r>
              <a:rPr lang="he-IL" dirty="0"/>
              <a:t>הרצל לא היה מציאותי. פרס (כור אטומי) ופרץ (כיפת ברזל) מזל שלא היו מציאותיים כי אם היו מציאותיים, אז לא הייתה מדינה. הם היו חולמים.</a:t>
            </a:r>
          </a:p>
          <a:p>
            <a:r>
              <a:rPr lang="he-IL" dirty="0"/>
              <a:t>לסיכום: תהיה חולם. </a:t>
            </a:r>
            <a:r>
              <a:rPr lang="en-US" dirty="0"/>
              <a:t>Dreamer</a:t>
            </a:r>
            <a:r>
              <a:rPr lang="he-IL" dirty="0"/>
              <a:t>. לא מציאותי</a:t>
            </a:r>
            <a:endParaRPr lang="en-US" dirty="0"/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83BB7C82-250F-4D06-9476-F6506E1BFA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90322" cy="2650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4285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4964F98-FB6D-47AB-ADAE-234E4AC99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לו"ז (לוח זמנים לפרויקט. לשינוי הנדרש)</a:t>
            </a:r>
            <a:endParaRPr lang="en-US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C2F0040-EB68-49D0-9DAD-B639958C0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/>
              <a:t>הגיוני, שייקח </a:t>
            </a:r>
            <a:r>
              <a:rPr lang="he-IL" b="1" dirty="0"/>
              <a:t>בין 3 חודשים ל 6 חודשים (חצי שנה) </a:t>
            </a:r>
            <a:r>
              <a:rPr lang="he-IL" dirty="0"/>
              <a:t>עד שמשהו ישתנה</a:t>
            </a:r>
          </a:p>
          <a:p>
            <a:endParaRPr lang="he-IL" dirty="0"/>
          </a:p>
          <a:p>
            <a:r>
              <a:rPr lang="he-IL" dirty="0"/>
              <a:t>צריך </a:t>
            </a:r>
            <a:r>
              <a:rPr lang="he-IL" b="1" dirty="0"/>
              <a:t>סבלנות והתמדה</a:t>
            </a:r>
          </a:p>
          <a:p>
            <a:pPr marL="0" indent="0">
              <a:buNone/>
            </a:pPr>
            <a:endParaRPr lang="he-IL" dirty="0"/>
          </a:p>
          <a:p>
            <a:r>
              <a:rPr lang="he-IL" dirty="0"/>
              <a:t>מומלץ לבדוק התקדמות בכל יום. </a:t>
            </a:r>
          </a:p>
          <a:p>
            <a:r>
              <a:rPr lang="he-IL" dirty="0"/>
              <a:t>לשאול: "</a:t>
            </a:r>
            <a:r>
              <a:rPr lang="he-IL" b="1" dirty="0"/>
              <a:t>מה עשינו היום בשביל קידום הפרויקט?"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820904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0B2E343-8D8C-4D9A-B897-99E9795CE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מדידת תוצאות</a:t>
            </a:r>
            <a:endParaRPr lang="en-US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87CCF308-9C76-48B3-854F-0A94004567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/>
              <a:t>אנחנו </a:t>
            </a:r>
            <a:r>
              <a:rPr lang="he-IL" b="1" dirty="0"/>
              <a:t>נמדוד כל שבוע</a:t>
            </a:r>
            <a:r>
              <a:rPr lang="he-IL" dirty="0"/>
              <a:t>, מה כן השגנו. מה כן עשינו. לא מה "לא עשינו" אלא מה כן. מה קידמנו. איזה פגישות. איזה בדיקות.</a:t>
            </a:r>
          </a:p>
          <a:p>
            <a:endParaRPr lang="he-IL" dirty="0"/>
          </a:p>
          <a:p>
            <a:r>
              <a:rPr lang="he-IL" b="1" dirty="0"/>
              <a:t>7 מ 10: </a:t>
            </a:r>
            <a:r>
              <a:rPr lang="he-IL" dirty="0"/>
              <a:t>הגיוני, שמתוך 10 דברים שנרצה להשיג, נשיג בהתחלה קצת, נגיד רק 3 דברים, ואחרי זה יותר, נגיד 5/7 דברים. הגיוני, שלא נשיג את כל הדברים שאנו רוצים להשיג. </a:t>
            </a:r>
          </a:p>
          <a:p>
            <a:endParaRPr lang="he-IL" dirty="0"/>
          </a:p>
          <a:p>
            <a:r>
              <a:rPr lang="he-IL" b="1" dirty="0"/>
              <a:t>גם להשיג חלק, זו הצלחה! ועידוד להמשיך בשינוי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45290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C08269-D3FF-4863-A9A2-57C26AEFA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804766"/>
          </a:xfrm>
        </p:spPr>
        <p:txBody>
          <a:bodyPr>
            <a:normAutofit/>
          </a:bodyPr>
          <a:lstStyle/>
          <a:p>
            <a:pPr algn="ctr"/>
            <a:r>
              <a:rPr lang="he-IL" sz="9600" b="1" dirty="0"/>
              <a:t>שלב 1</a:t>
            </a:r>
            <a:br>
              <a:rPr lang="he-IL" sz="9600" dirty="0"/>
            </a:br>
            <a:r>
              <a:rPr lang="he-IL" sz="9600" dirty="0"/>
              <a:t>להכיר את הבעיות/צרכים</a:t>
            </a:r>
            <a:br>
              <a:rPr lang="he-IL" sz="9600" dirty="0"/>
            </a:br>
            <a:r>
              <a:rPr lang="he-IL" sz="9600" dirty="0"/>
              <a:t>של תלמידים בבה"ס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185918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0491C15-238E-44FF-8124-A9DD2FEEE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הקשבה, ואיתור צרכים</a:t>
            </a:r>
            <a:endParaRPr lang="en-US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EB0E513-F6BB-4591-8B13-110B22AFF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/>
              <a:t>לפני שבולמים רעיונות עם בעיות, לוקחים שעה או יום או שבוע, ורק אוספים מידע ונקודות, שקשורות לנושא שמישהו העלה</a:t>
            </a:r>
          </a:p>
          <a:p>
            <a:r>
              <a:rPr lang="he-IL" dirty="0"/>
              <a:t>לא עוצרים את הדיבור של אדם</a:t>
            </a:r>
          </a:p>
          <a:p>
            <a:r>
              <a:rPr lang="he-IL" dirty="0"/>
              <a:t>לא סותרים אותו</a:t>
            </a:r>
          </a:p>
          <a:p>
            <a:r>
              <a:rPr lang="he-IL" dirty="0"/>
              <a:t>לא אומרים לא "זה לא </a:t>
            </a:r>
            <a:r>
              <a:rPr lang="he-IL" dirty="0" err="1"/>
              <a:t>יילך</a:t>
            </a:r>
            <a:r>
              <a:rPr lang="he-IL" dirty="0"/>
              <a:t>"</a:t>
            </a:r>
          </a:p>
          <a:p>
            <a:r>
              <a:rPr lang="he-IL" dirty="0"/>
              <a:t>רק אוספים כמה שיותר נושאים, שיושבים על האנשים על הלב או על הראש. </a:t>
            </a:r>
            <a:r>
              <a:rPr lang="he-IL" b="1" dirty="0"/>
              <a:t>כל נקודה שעולה = זהב, לשיפור עתידי בעולם/בבה"ס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46256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17ADA8E-A16C-4BD1-914E-EE136ED15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ההבדל בין כללי, </a:t>
            </a:r>
            <a:r>
              <a:rPr lang="he-IL" dirty="0" err="1"/>
              <a:t>לספיציפי</a:t>
            </a:r>
            <a:r>
              <a:rPr lang="he-IL" dirty="0"/>
              <a:t> (דוגמא)</a:t>
            </a:r>
            <a:endParaRPr lang="en-US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C6EC4624-334B-4EB8-8BC2-094AF20159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/>
              <a:t>תמיד לחפש צורך ובעיה </a:t>
            </a:r>
            <a:r>
              <a:rPr lang="he-IL" dirty="0" err="1"/>
              <a:t>ספיציפית</a:t>
            </a:r>
            <a:r>
              <a:rPr lang="he-IL" dirty="0"/>
              <a:t>, ולא כללית</a:t>
            </a:r>
          </a:p>
          <a:p>
            <a:r>
              <a:rPr lang="he-IL" dirty="0"/>
              <a:t>לא להגיד "יש אפליה", אלא לדייק מתי, ואיפה, ומי</a:t>
            </a:r>
          </a:p>
          <a:p>
            <a:r>
              <a:rPr lang="he-IL" dirty="0"/>
              <a:t>לא להגיד יש עונשים כבדים מדי, אלא לתת דוגמא בדיוק על מה נתנו את העונש, ואיזה עונש נתנו</a:t>
            </a:r>
          </a:p>
          <a:p>
            <a:r>
              <a:rPr lang="he-IL" b="1" dirty="0"/>
              <a:t>להגיד מדויק. לא כללי</a:t>
            </a:r>
          </a:p>
          <a:p>
            <a:r>
              <a:rPr lang="he-IL" b="1" dirty="0"/>
              <a:t>לתת דוגמא!</a:t>
            </a:r>
          </a:p>
          <a:p>
            <a:r>
              <a:rPr lang="he-IL" dirty="0"/>
              <a:t>אחרת לא מבינים מה את/ה רוצים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131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D892AAE-04EA-4D07-A7D8-94B987B1D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11166"/>
          </a:xfrm>
        </p:spPr>
        <p:txBody>
          <a:bodyPr>
            <a:normAutofit/>
          </a:bodyPr>
          <a:lstStyle/>
          <a:p>
            <a:pPr algn="ctr"/>
            <a:r>
              <a:rPr lang="he-IL" b="1" dirty="0"/>
              <a:t>בקשה/צורך לדוגמא:</a:t>
            </a:r>
            <a:br>
              <a:rPr lang="he-IL" b="1" dirty="0"/>
            </a:br>
            <a:br>
              <a:rPr lang="he-IL" b="1" dirty="0"/>
            </a:br>
            <a:r>
              <a:rPr lang="he-IL" dirty="0"/>
              <a:t>טיפול פחות קיצוני של המורים והמנהל/ת</a:t>
            </a:r>
            <a:br>
              <a:rPr lang="he-IL" dirty="0"/>
            </a:br>
            <a:r>
              <a:rPr lang="he-IL" dirty="0"/>
              <a:t>או יישום פחות קיצוני</a:t>
            </a:r>
            <a:br>
              <a:rPr lang="he-IL" dirty="0"/>
            </a:br>
            <a:r>
              <a:rPr lang="he-IL" dirty="0"/>
              <a:t>על ידי ענישה/עונשים</a:t>
            </a:r>
            <a:br>
              <a:rPr lang="he-IL" dirty="0"/>
            </a:br>
            <a:br>
              <a:rPr lang="he-IL" dirty="0"/>
            </a:br>
            <a:r>
              <a:rPr lang="he-IL" dirty="0"/>
              <a:t>דרך יותר הגיונית / איטית / רכה</a:t>
            </a:r>
            <a:br>
              <a:rPr lang="he-IL" dirty="0"/>
            </a:br>
            <a:r>
              <a:rPr lang="he-IL" dirty="0"/>
              <a:t>לטיפול בענייני התנהגות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990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D892AAE-04EA-4D07-A7D8-94B987B1D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11166"/>
          </a:xfrm>
        </p:spPr>
        <p:txBody>
          <a:bodyPr>
            <a:normAutofit/>
          </a:bodyPr>
          <a:lstStyle/>
          <a:p>
            <a:pPr algn="ctr"/>
            <a:r>
              <a:rPr lang="he-IL" b="1" dirty="0"/>
              <a:t>בקשה/צורך לדוגמא:</a:t>
            </a:r>
            <a:br>
              <a:rPr lang="he-IL" b="1" dirty="0"/>
            </a:br>
            <a:br>
              <a:rPr lang="he-IL" b="1" dirty="0"/>
            </a:br>
            <a:r>
              <a:rPr lang="he-IL" dirty="0"/>
              <a:t>יותר אכפתיות מהתלמידים</a:t>
            </a:r>
            <a:br>
              <a:rPr lang="he-IL" dirty="0"/>
            </a:br>
            <a:r>
              <a:rPr lang="he-IL" dirty="0"/>
              <a:t>הרגשות, רגש</a:t>
            </a:r>
            <a:br>
              <a:rPr lang="he-IL" dirty="0"/>
            </a:br>
            <a:r>
              <a:rPr lang="he-IL" dirty="0"/>
              <a:t>(מקביל לגישת ה </a:t>
            </a:r>
            <a:r>
              <a:rPr lang="en-US" dirty="0"/>
              <a:t>SEL</a:t>
            </a:r>
            <a:r>
              <a:rPr lang="he-IL" dirty="0"/>
              <a:t> כרגע בחינוך)</a:t>
            </a:r>
            <a:br>
              <a:rPr lang="he-IL" dirty="0"/>
            </a:br>
            <a:r>
              <a:rPr lang="he-IL" dirty="0"/>
              <a:t>ולא רק מהקבצות, ציונים ומשמעת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872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BFA0545-F7B7-48C1-BED8-F5B2BEB05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שאלות לדוגמא שאנו רוצים שישאלו אותנו:</a:t>
            </a:r>
            <a:endParaRPr lang="en-US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CAD210C4-2562-4AE5-B958-441322CA69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e-IL" dirty="0"/>
              <a:t>איך עבר היום?</a:t>
            </a:r>
          </a:p>
          <a:p>
            <a:r>
              <a:rPr lang="he-IL" dirty="0"/>
              <a:t>איך ישנת?</a:t>
            </a:r>
          </a:p>
          <a:p>
            <a:r>
              <a:rPr lang="he-IL" dirty="0"/>
              <a:t>אכלת? שתית?</a:t>
            </a:r>
          </a:p>
          <a:p>
            <a:r>
              <a:rPr lang="he-IL" dirty="0"/>
              <a:t>נושם? לחוץ?</a:t>
            </a:r>
          </a:p>
          <a:p>
            <a:r>
              <a:rPr lang="he-IL" dirty="0"/>
              <a:t>מה עם החברים? מה התקדם? התקדם משהו?</a:t>
            </a:r>
          </a:p>
          <a:p>
            <a:r>
              <a:rPr lang="he-IL" dirty="0"/>
              <a:t>איך בבית? באמת איך בבית? מה לא משהו?</a:t>
            </a:r>
          </a:p>
          <a:p>
            <a:r>
              <a:rPr lang="he-IL" dirty="0"/>
              <a:t>(לפעמים אני עונה "בסדר" רק כי אני לא רוצה שימשיכו לשאול אותי)</a:t>
            </a:r>
          </a:p>
          <a:p>
            <a:r>
              <a:rPr lang="he-IL" dirty="0"/>
              <a:t>להגיד לתלמידים: אצלי אפשר להגיד את האמת על הרגשות חרא. וגם אני מוכן/ה לספר לכם על החרא שלי (בלי לכבס מילים)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209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F506F12-BD87-46BA-87B5-53348B932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בקשות / צרכים לדוגמא:</a:t>
            </a:r>
            <a:endParaRPr lang="en-US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C7020DE-B71C-4E54-B1A3-9EF882631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/>
              <a:t>תקנון חדש במיוחד לכיתות ז' ו ח' ולא אותו תקנון כמו ליסודי (בצדק)</a:t>
            </a:r>
          </a:p>
          <a:p>
            <a:r>
              <a:rPr lang="he-IL" dirty="0"/>
              <a:t>מקום יותר ברור, לחטיבה. פתרון פיזי להבדל מול היסודי.</a:t>
            </a:r>
          </a:p>
          <a:p>
            <a:r>
              <a:rPr lang="he-IL" dirty="0"/>
              <a:t>יש תחוש </a:t>
            </a:r>
            <a:r>
              <a:rPr lang="he-IL" dirty="0" err="1"/>
              <a:t>אפלייה</a:t>
            </a:r>
            <a:r>
              <a:rPr lang="he-IL" dirty="0"/>
              <a:t>, של ילדי הפנימייה, כבעייתיים. לדוגמא: הכריזה בחצר של "כל ילדיי הפנימייה למזכירות בגלל בעיות התנהגות"</a:t>
            </a:r>
          </a:p>
          <a:p>
            <a:r>
              <a:rPr lang="he-IL" dirty="0"/>
              <a:t>"שהמנהל/ת ישתנו" (רכים יותר, יקשיבו יותר, פחות יענישו)</a:t>
            </a:r>
          </a:p>
          <a:p>
            <a:r>
              <a:rPr lang="he-IL" dirty="0"/>
              <a:t>טלפונים בהפסקה לילדים בכיתה ח' (בכל בה"ס יש?)</a:t>
            </a:r>
          </a:p>
          <a:p>
            <a:r>
              <a:rPr lang="he-IL" dirty="0"/>
              <a:t>פחות איומים. להחליף את המילה איומים אולי ב: יש מחיר להתנהגויות. יש השלכות להתנהגויות.</a:t>
            </a:r>
          </a:p>
          <a:p>
            <a:r>
              <a:rPr lang="he-IL" dirty="0"/>
              <a:t>כדור רגיל בהפסקות ולא רק רך.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39459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1207</Words>
  <Application>Microsoft Office PowerPoint</Application>
  <PresentationFormat>מסך רחב</PresentationFormat>
  <Paragraphs>112</Paragraphs>
  <Slides>22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ערכת נושא Office</vt:lpstr>
      <vt:lpstr>תלמידים מובילים שינוי</vt:lpstr>
      <vt:lpstr>מטרות הפרויקט</vt:lpstr>
      <vt:lpstr>שלב 1 להכיר את הבעיות/צרכים של תלמידים בבה"ס</vt:lpstr>
      <vt:lpstr>הקשבה, ואיתור צרכים</vt:lpstr>
      <vt:lpstr>ההבדל בין כללי, לספיציפי (דוגמא)</vt:lpstr>
      <vt:lpstr>בקשה/צורך לדוגמא:  טיפול פחות קיצוני של המורים והמנהל/ת או יישום פחות קיצוני על ידי ענישה/עונשים  דרך יותר הגיונית / איטית / רכה לטיפול בענייני התנהגות</vt:lpstr>
      <vt:lpstr>בקשה/צורך לדוגמא:  יותר אכפתיות מהתלמידים הרגשות, רגש (מקביל לגישת ה SEL כרגע בחינוך) ולא רק מהקבצות, ציונים ומשמעת</vt:lpstr>
      <vt:lpstr>שאלות לדוגמא שאנו רוצים שישאלו אותנו:</vt:lpstr>
      <vt:lpstr>בקשות / צרכים לדוגמא:</vt:lpstr>
      <vt:lpstr>בקשות / צרכים לדוגמא:</vt:lpstr>
      <vt:lpstr>שלב 2 לנתח את הבעיות/צרכים</vt:lpstr>
      <vt:lpstr>כשמדברים על "הפרעה" של ילדים בכיתה אולי במקום למנוע את ההפרעה או להעניש עליה שווה לבדוק טוב טוב טוב למה Why משהו קורה מה הסיבה/סיבות – להפרעה כשיודעים מה הסיבה (שורש, גורם, טריגר) למשהו אז מצליחים לטפל בו. למצוא פתרונות  נאמר על ידי תלמיד מדהים בכיתה</vt:lpstr>
      <vt:lpstr>OK לא להעניש. אבל מה מורה אמור לעשות כש?</vt:lpstr>
      <vt:lpstr>שלב 3 הובלת שינוי</vt:lpstr>
      <vt:lpstr>לחפש ולמצוא מורה מקשיב שמוכן לצאת אתכם התלמידים למסע/דרך של שינוי מישהו שיקשיב לצרכים שלכם. ירשום אותם ויציג את הנושאים להנהלה גם אם הדברים לא פשוטים לשמוע  למצוא מישהו שמייצג אתכם (: באהבה לטובת על המערכת  הטוב שלכם (התלמידים) = הטוב שלנו (בית הספר)</vt:lpstr>
      <vt:lpstr>כל תלמיד יכול להיות  הנציג של עצמו מועצת התלמידים גם יכולה להיות הנציג שלכם  צריך ללמוד להציג נושא ולדחוף אותו לסדר עדיפות גבוה עד טיפול</vt:lpstr>
      <vt:lpstr>להכיר שלבים של הובלת שינוי = להצליח ליישמו</vt:lpstr>
      <vt:lpstr>למה שיקשיבו לך? מתי מקשיבים לאנשים?</vt:lpstr>
      <vt:lpstr>התמדה = להתכונן ל 30 פעם לקבל "לא"</vt:lpstr>
      <vt:lpstr>אמרו לי "תהיה מציאותי"</vt:lpstr>
      <vt:lpstr>לו"ז (לוח זמנים לפרויקט. לשינוי הנדרש)</vt:lpstr>
      <vt:lpstr>מדידת תוצאות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תלמידים מובילים שינוי</dc:title>
  <dc:creator>eran</dc:creator>
  <cp:lastModifiedBy>eran</cp:lastModifiedBy>
  <cp:revision>32</cp:revision>
  <dcterms:created xsi:type="dcterms:W3CDTF">2021-10-29T10:59:05Z</dcterms:created>
  <dcterms:modified xsi:type="dcterms:W3CDTF">2021-10-29T14:08:37Z</dcterms:modified>
</cp:coreProperties>
</file>